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B2F2FFE-93EC-4D9E-9674-47B3CEE71FE9}" type="datetimeFigureOut">
              <a:rPr lang="fr-FR" smtClean="0"/>
              <a:t>03/05/2016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F1F67-1110-493E-AB99-EA63580F0E6A}" type="slidenum">
              <a:rPr lang="fr-FR" smtClean="0"/>
              <a:t>‹N°›</a:t>
            </a:fld>
            <a:endParaRPr lang="fr-FR"/>
          </a:p>
        </p:txBody>
      </p:sp>
    </p:spTree>
    <p:extLst>
      <p:ext uri="{BB962C8B-B14F-4D97-AF65-F5344CB8AC3E}">
        <p14:creationId xmlns:p14="http://schemas.microsoft.com/office/powerpoint/2010/main" val="242294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2F2FFE-93EC-4D9E-9674-47B3CEE71FE9}" type="datetimeFigureOut">
              <a:rPr lang="fr-FR" smtClean="0"/>
              <a:t>03/05/2016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F1F67-1110-493E-AB99-EA63580F0E6A}" type="slidenum">
              <a:rPr lang="fr-FR" smtClean="0"/>
              <a:t>‹N°›</a:t>
            </a:fld>
            <a:endParaRPr lang="fr-FR"/>
          </a:p>
        </p:txBody>
      </p:sp>
    </p:spTree>
    <p:extLst>
      <p:ext uri="{BB962C8B-B14F-4D97-AF65-F5344CB8AC3E}">
        <p14:creationId xmlns:p14="http://schemas.microsoft.com/office/powerpoint/2010/main" val="148176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2F2FFE-93EC-4D9E-9674-47B3CEE71FE9}" type="datetimeFigureOut">
              <a:rPr lang="fr-FR" smtClean="0"/>
              <a:t>03/05/2016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F1F67-1110-493E-AB99-EA63580F0E6A}" type="slidenum">
              <a:rPr lang="fr-FR" smtClean="0"/>
              <a:t>‹N°›</a:t>
            </a:fld>
            <a:endParaRPr lang="fr-FR"/>
          </a:p>
        </p:txBody>
      </p:sp>
    </p:spTree>
    <p:extLst>
      <p:ext uri="{BB962C8B-B14F-4D97-AF65-F5344CB8AC3E}">
        <p14:creationId xmlns:p14="http://schemas.microsoft.com/office/powerpoint/2010/main" val="390656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2F2FFE-93EC-4D9E-9674-47B3CEE71FE9}" type="datetimeFigureOut">
              <a:rPr lang="fr-FR" smtClean="0"/>
              <a:t>03/05/2016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F1F67-1110-493E-AB99-EA63580F0E6A}" type="slidenum">
              <a:rPr lang="fr-FR" smtClean="0"/>
              <a:t>‹N°›</a:t>
            </a:fld>
            <a:endParaRPr lang="fr-FR"/>
          </a:p>
        </p:txBody>
      </p:sp>
    </p:spTree>
    <p:extLst>
      <p:ext uri="{BB962C8B-B14F-4D97-AF65-F5344CB8AC3E}">
        <p14:creationId xmlns:p14="http://schemas.microsoft.com/office/powerpoint/2010/main" val="141870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B2F2FFE-93EC-4D9E-9674-47B3CEE71FE9}" type="datetimeFigureOut">
              <a:rPr lang="fr-FR" smtClean="0"/>
              <a:t>03/05/2016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1F1F67-1110-493E-AB99-EA63580F0E6A}" type="slidenum">
              <a:rPr lang="fr-FR" smtClean="0"/>
              <a:t>‹N°›</a:t>
            </a:fld>
            <a:endParaRPr lang="fr-FR"/>
          </a:p>
        </p:txBody>
      </p:sp>
    </p:spTree>
    <p:extLst>
      <p:ext uri="{BB962C8B-B14F-4D97-AF65-F5344CB8AC3E}">
        <p14:creationId xmlns:p14="http://schemas.microsoft.com/office/powerpoint/2010/main" val="121416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B2F2FFE-93EC-4D9E-9674-47B3CEE71FE9}" type="datetimeFigureOut">
              <a:rPr lang="fr-FR" smtClean="0"/>
              <a:t>03/05/2016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1F1F67-1110-493E-AB99-EA63580F0E6A}" type="slidenum">
              <a:rPr lang="fr-FR" smtClean="0"/>
              <a:t>‹N°›</a:t>
            </a:fld>
            <a:endParaRPr lang="fr-FR"/>
          </a:p>
        </p:txBody>
      </p:sp>
    </p:spTree>
    <p:extLst>
      <p:ext uri="{BB962C8B-B14F-4D97-AF65-F5344CB8AC3E}">
        <p14:creationId xmlns:p14="http://schemas.microsoft.com/office/powerpoint/2010/main" val="32843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B2F2FFE-93EC-4D9E-9674-47B3CEE71FE9}" type="datetimeFigureOut">
              <a:rPr lang="fr-FR" smtClean="0"/>
              <a:t>03/05/2016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31F1F67-1110-493E-AB99-EA63580F0E6A}" type="slidenum">
              <a:rPr lang="fr-FR" smtClean="0"/>
              <a:t>‹N°›</a:t>
            </a:fld>
            <a:endParaRPr lang="fr-FR"/>
          </a:p>
        </p:txBody>
      </p:sp>
    </p:spTree>
    <p:extLst>
      <p:ext uri="{BB962C8B-B14F-4D97-AF65-F5344CB8AC3E}">
        <p14:creationId xmlns:p14="http://schemas.microsoft.com/office/powerpoint/2010/main" val="340250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B2F2FFE-93EC-4D9E-9674-47B3CEE71FE9}" type="datetimeFigureOut">
              <a:rPr lang="fr-FR" smtClean="0"/>
              <a:t>03/05/2016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31F1F67-1110-493E-AB99-EA63580F0E6A}" type="slidenum">
              <a:rPr lang="fr-FR" smtClean="0"/>
              <a:t>‹N°›</a:t>
            </a:fld>
            <a:endParaRPr lang="fr-FR"/>
          </a:p>
        </p:txBody>
      </p:sp>
    </p:spTree>
    <p:extLst>
      <p:ext uri="{BB962C8B-B14F-4D97-AF65-F5344CB8AC3E}">
        <p14:creationId xmlns:p14="http://schemas.microsoft.com/office/powerpoint/2010/main" val="187287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2F2FFE-93EC-4D9E-9674-47B3CEE71FE9}" type="datetimeFigureOut">
              <a:rPr lang="fr-FR" smtClean="0"/>
              <a:t>03/05/2016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31F1F67-1110-493E-AB99-EA63580F0E6A}" type="slidenum">
              <a:rPr lang="fr-FR" smtClean="0"/>
              <a:t>‹N°›</a:t>
            </a:fld>
            <a:endParaRPr lang="fr-FR"/>
          </a:p>
        </p:txBody>
      </p:sp>
    </p:spTree>
    <p:extLst>
      <p:ext uri="{BB962C8B-B14F-4D97-AF65-F5344CB8AC3E}">
        <p14:creationId xmlns:p14="http://schemas.microsoft.com/office/powerpoint/2010/main" val="120079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B2F2FFE-93EC-4D9E-9674-47B3CEE71FE9}" type="datetimeFigureOut">
              <a:rPr lang="fr-FR" smtClean="0"/>
              <a:t>03/05/2016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1F1F67-1110-493E-AB99-EA63580F0E6A}" type="slidenum">
              <a:rPr lang="fr-FR" smtClean="0"/>
              <a:t>‹N°›</a:t>
            </a:fld>
            <a:endParaRPr lang="fr-FR"/>
          </a:p>
        </p:txBody>
      </p:sp>
    </p:spTree>
    <p:extLst>
      <p:ext uri="{BB962C8B-B14F-4D97-AF65-F5344CB8AC3E}">
        <p14:creationId xmlns:p14="http://schemas.microsoft.com/office/powerpoint/2010/main" val="1693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B2F2FFE-93EC-4D9E-9674-47B3CEE71FE9}" type="datetimeFigureOut">
              <a:rPr lang="fr-FR" smtClean="0"/>
              <a:t>03/05/2016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1F1F67-1110-493E-AB99-EA63580F0E6A}" type="slidenum">
              <a:rPr lang="fr-FR" smtClean="0"/>
              <a:t>‹N°›</a:t>
            </a:fld>
            <a:endParaRPr lang="fr-FR"/>
          </a:p>
        </p:txBody>
      </p:sp>
    </p:spTree>
    <p:extLst>
      <p:ext uri="{BB962C8B-B14F-4D97-AF65-F5344CB8AC3E}">
        <p14:creationId xmlns:p14="http://schemas.microsoft.com/office/powerpoint/2010/main" val="129835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F2FFE-93EC-4D9E-9674-47B3CEE71FE9}" type="datetimeFigureOut">
              <a:rPr lang="fr-FR" smtClean="0"/>
              <a:t>03/05/2016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F1F67-1110-493E-AB99-EA63580F0E6A}" type="slidenum">
              <a:rPr lang="fr-FR" smtClean="0"/>
              <a:t>‹N°›</a:t>
            </a:fld>
            <a:endParaRPr lang="fr-FR"/>
          </a:p>
        </p:txBody>
      </p:sp>
    </p:spTree>
    <p:extLst>
      <p:ext uri="{BB962C8B-B14F-4D97-AF65-F5344CB8AC3E}">
        <p14:creationId xmlns:p14="http://schemas.microsoft.com/office/powerpoint/2010/main" val="3015915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fr/search?biw=1422&amp;bih=713&amp;tbm=isch&amp;q=karate+logo&amp;revid=964799290&amp;sa=X&amp;ved=0ahUKEwi-1vW2pb3MAhUHXBoKHWzrBacQ1QIIJQ"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fr.wikimini.org/wiki/Kat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fr.wikimini.org/wiki/Combat" TargetMode="External"/><Relationship Id="rId2" Type="http://schemas.openxmlformats.org/officeDocument/2006/relationships/hyperlink" Target="http://fr.wikimini.org/wiki/Art_martial" TargetMode="External"/><Relationship Id="rId1" Type="http://schemas.openxmlformats.org/officeDocument/2006/relationships/slideLayout" Target="../slideLayouts/slideLayout1.xml"/><Relationship Id="rId5" Type="http://schemas.openxmlformats.org/officeDocument/2006/relationships/hyperlink" Target="http://fr.wikimini.org/wiki/Guerre" TargetMode="External"/><Relationship Id="rId4" Type="http://schemas.openxmlformats.org/officeDocument/2006/relationships/hyperlink" Target="http://fr.wikimini.org/wiki/Jap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fr.wikimini.org/w/index.php?title=Okinawa&amp;action=edit&amp;redlink=1" TargetMode="External"/><Relationship Id="rId2" Type="http://schemas.openxmlformats.org/officeDocument/2006/relationships/hyperlink" Target="http://fr.wikimini.org/w/index.php?title=Sho_Hashi&amp;action=edit&amp;redlink=1" TargetMode="Externa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fr.wikimini.org/w/index.php?title=Tatami&amp;action=edit&amp;redlink=1" TargetMode="External"/><Relationship Id="rId2" Type="http://schemas.openxmlformats.org/officeDocument/2006/relationships/hyperlink" Target="http://fr.wikimini.org/w/index.php?title=Dojo&amp;action=edit&amp;redlink=1"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fr.wikimini.org/wiki/Kimon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ttps://encrypted-tbn1.gstatic.com/images?q=tbn:ANd9GcQbJYO5Bl-ZNXwUaK0L2BL63mh4EKcxbNNp8Pxw9aP4FZ9OeZ8VDYwWOoKw">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76672"/>
            <a:ext cx="4392488" cy="2664296"/>
          </a:xfrm>
          <a:prstGeom prst="rect">
            <a:avLst/>
          </a:prstGeom>
          <a:noFill/>
          <a:ln>
            <a:noFill/>
          </a:ln>
        </p:spPr>
      </p:pic>
      <p:pic>
        <p:nvPicPr>
          <p:cNvPr id="12" name="il_fi" descr="Afficher l'image d'origin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3284984"/>
            <a:ext cx="5040560" cy="2952328"/>
          </a:xfrm>
          <a:prstGeom prst="rect">
            <a:avLst/>
          </a:prstGeom>
          <a:noFill/>
          <a:ln>
            <a:noFill/>
          </a:ln>
        </p:spPr>
      </p:pic>
    </p:spTree>
    <p:extLst>
      <p:ext uri="{BB962C8B-B14F-4D97-AF65-F5344CB8AC3E}">
        <p14:creationId xmlns:p14="http://schemas.microsoft.com/office/powerpoint/2010/main" val="33361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992888" cy="5324535"/>
          </a:xfrm>
          <a:prstGeom prst="rect">
            <a:avLst/>
          </a:prstGeom>
        </p:spPr>
        <p:txBody>
          <a:bodyPr wrap="square">
            <a:spAutoFit/>
          </a:bodyPr>
          <a:lstStyle/>
          <a:p>
            <a:r>
              <a:rPr lang="fr-FR" sz="2000" b="1" dirty="0"/>
              <a:t>Kata</a:t>
            </a:r>
            <a:endParaRPr lang="fr-FR" sz="2000" dirty="0"/>
          </a:p>
          <a:p>
            <a:r>
              <a:rPr lang="fr-FR" sz="2000" dirty="0"/>
              <a:t>Les </a:t>
            </a:r>
            <a:r>
              <a:rPr lang="fr-FR" sz="2000" i="1" u="sng" dirty="0">
                <a:hlinkClick r:id="rId2" tooltip="Kata"/>
              </a:rPr>
              <a:t>kata</a:t>
            </a:r>
            <a:r>
              <a:rPr lang="fr-FR" sz="2000" dirty="0"/>
              <a:t> sont des enchaînements représentant des phases de combat imaginaires contre plusieurs adversaires. Ils sont classés selon leur difficulté d'apprentissage. Il en existe 27 dont 19 sont des </a:t>
            </a:r>
            <a:r>
              <a:rPr lang="fr-FR" sz="2000" i="1" dirty="0"/>
              <a:t>kata</a:t>
            </a:r>
            <a:r>
              <a:rPr lang="fr-FR" sz="2000" dirty="0"/>
              <a:t> supérieurs (ceinture noire).  </a:t>
            </a:r>
          </a:p>
          <a:p>
            <a:r>
              <a:rPr lang="fr-FR" sz="2000" dirty="0"/>
              <a:t>Note: Comme il existe plusieurs sortes différentes de karaté, les kata peuvent varier d'une sorte à l'autre.</a:t>
            </a:r>
          </a:p>
          <a:p>
            <a:pPr lvl="0"/>
            <a:r>
              <a:rPr lang="fr-FR" sz="2000" i="1" dirty="0" err="1"/>
              <a:t>Taykioku</a:t>
            </a:r>
            <a:r>
              <a:rPr lang="fr-FR" sz="2000" i="1" dirty="0"/>
              <a:t> </a:t>
            </a:r>
            <a:r>
              <a:rPr lang="fr-FR" sz="2000" i="1" dirty="0" err="1"/>
              <a:t>Shodan</a:t>
            </a:r>
            <a:r>
              <a:rPr lang="fr-FR" sz="2000" dirty="0"/>
              <a:t> </a:t>
            </a:r>
          </a:p>
          <a:p>
            <a:pPr lvl="0"/>
            <a:r>
              <a:rPr lang="fr-FR" sz="2000" i="1" dirty="0" err="1"/>
              <a:t>Taykioku</a:t>
            </a:r>
            <a:r>
              <a:rPr lang="fr-FR" sz="2000" i="1" dirty="0"/>
              <a:t> </a:t>
            </a:r>
            <a:r>
              <a:rPr lang="fr-FR" sz="2000" i="1" dirty="0" err="1"/>
              <a:t>Nidan</a:t>
            </a:r>
            <a:endParaRPr lang="fr-FR" sz="2000" dirty="0"/>
          </a:p>
          <a:p>
            <a:pPr lvl="0"/>
            <a:r>
              <a:rPr lang="fr-FR" sz="2000" i="1" dirty="0" err="1"/>
              <a:t>Taykioku</a:t>
            </a:r>
            <a:r>
              <a:rPr lang="fr-FR" sz="2000" i="1" dirty="0"/>
              <a:t> </a:t>
            </a:r>
            <a:r>
              <a:rPr lang="fr-FR" sz="2000" i="1" dirty="0" err="1"/>
              <a:t>Sandan</a:t>
            </a:r>
            <a:r>
              <a:rPr lang="fr-FR" sz="2000" dirty="0"/>
              <a:t> </a:t>
            </a:r>
          </a:p>
          <a:p>
            <a:pPr lvl="0"/>
            <a:r>
              <a:rPr lang="fr-FR" sz="2000" i="1" dirty="0"/>
              <a:t>Heian </a:t>
            </a:r>
            <a:r>
              <a:rPr lang="fr-FR" sz="2000" i="1" dirty="0" err="1"/>
              <a:t>Shodan</a:t>
            </a:r>
            <a:endParaRPr lang="fr-FR" sz="2000" dirty="0"/>
          </a:p>
          <a:p>
            <a:pPr lvl="0"/>
            <a:r>
              <a:rPr lang="fr-FR" sz="2000" i="1" dirty="0"/>
              <a:t>Heian </a:t>
            </a:r>
            <a:r>
              <a:rPr lang="fr-FR" sz="2000" i="1" dirty="0" err="1"/>
              <a:t>Nidan</a:t>
            </a:r>
            <a:r>
              <a:rPr lang="fr-FR" sz="2000" dirty="0"/>
              <a:t> </a:t>
            </a:r>
          </a:p>
          <a:p>
            <a:pPr lvl="0"/>
            <a:r>
              <a:rPr lang="fr-FR" sz="2000" i="1" dirty="0"/>
              <a:t>Heian </a:t>
            </a:r>
            <a:r>
              <a:rPr lang="fr-FR" sz="2000" i="1" dirty="0" err="1"/>
              <a:t>Sandan</a:t>
            </a:r>
            <a:r>
              <a:rPr lang="fr-FR" sz="2000" dirty="0"/>
              <a:t> </a:t>
            </a:r>
          </a:p>
          <a:p>
            <a:pPr lvl="0"/>
            <a:r>
              <a:rPr lang="fr-FR" sz="2000" i="1" dirty="0"/>
              <a:t>Heian </a:t>
            </a:r>
            <a:r>
              <a:rPr lang="fr-FR" sz="2000" i="1" dirty="0" err="1"/>
              <a:t>Yondan</a:t>
            </a:r>
            <a:r>
              <a:rPr lang="fr-FR" sz="2000" dirty="0"/>
              <a:t> </a:t>
            </a:r>
          </a:p>
          <a:p>
            <a:pPr lvl="0"/>
            <a:r>
              <a:rPr lang="fr-FR" sz="2000" i="1" dirty="0"/>
              <a:t>Heian Godan</a:t>
            </a:r>
            <a:r>
              <a:rPr lang="fr-FR" sz="2000" dirty="0"/>
              <a:t> </a:t>
            </a:r>
          </a:p>
          <a:p>
            <a:pPr lvl="0"/>
            <a:r>
              <a:rPr lang="fr-FR" sz="2000" i="1" dirty="0" err="1"/>
              <a:t>Tekki</a:t>
            </a:r>
            <a:r>
              <a:rPr lang="fr-FR" sz="2000" i="1" dirty="0"/>
              <a:t> </a:t>
            </a:r>
            <a:r>
              <a:rPr lang="fr-FR" sz="2000" i="1" dirty="0" err="1"/>
              <a:t>Shodan</a:t>
            </a:r>
            <a:r>
              <a:rPr lang="fr-FR" sz="2000" dirty="0"/>
              <a:t> </a:t>
            </a:r>
          </a:p>
          <a:p>
            <a:pPr lvl="0"/>
            <a:r>
              <a:rPr lang="fr-FR" sz="2000" i="1" dirty="0" err="1"/>
              <a:t>Bassai</a:t>
            </a:r>
            <a:r>
              <a:rPr lang="fr-FR" sz="2000" i="1" dirty="0"/>
              <a:t> </a:t>
            </a:r>
            <a:r>
              <a:rPr lang="fr-FR" sz="2000" i="1" dirty="0" err="1"/>
              <a:t>Dai</a:t>
            </a:r>
            <a:r>
              <a:rPr lang="fr-FR" sz="2000" dirty="0"/>
              <a:t> </a:t>
            </a:r>
          </a:p>
        </p:txBody>
      </p:sp>
    </p:spTree>
    <p:extLst>
      <p:ext uri="{BB962C8B-B14F-4D97-AF65-F5344CB8AC3E}">
        <p14:creationId xmlns:p14="http://schemas.microsoft.com/office/powerpoint/2010/main" val="1986575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Afficher l'image d'origine"/>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064896" cy="5904655"/>
          </a:xfrm>
          <a:prstGeom prst="rect">
            <a:avLst/>
          </a:prstGeom>
          <a:noFill/>
          <a:ln>
            <a:noFill/>
          </a:ln>
        </p:spPr>
      </p:pic>
    </p:spTree>
    <p:extLst>
      <p:ext uri="{BB962C8B-B14F-4D97-AF65-F5344CB8AC3E}">
        <p14:creationId xmlns:p14="http://schemas.microsoft.com/office/powerpoint/2010/main" val="4104781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136904" cy="1815882"/>
          </a:xfrm>
          <a:prstGeom prst="rect">
            <a:avLst/>
          </a:prstGeom>
        </p:spPr>
        <p:txBody>
          <a:bodyPr wrap="square">
            <a:spAutoFit/>
          </a:bodyPr>
          <a:lstStyle/>
          <a:p>
            <a:r>
              <a:rPr lang="fr-FR" sz="2800" b="1" dirty="0"/>
              <a:t>Conclusion</a:t>
            </a:r>
            <a:endParaRPr lang="fr-FR" sz="2800" dirty="0"/>
          </a:p>
          <a:p>
            <a:r>
              <a:rPr lang="fr-FR" sz="2800" dirty="0"/>
              <a:t>Le karaté permet l'épanouissement du corps et de l'esprit, la valorisation de soi dans l'action, apporte la souplesse, l'équilibre et le plaisir. </a:t>
            </a:r>
          </a:p>
        </p:txBody>
      </p:sp>
      <p:pic>
        <p:nvPicPr>
          <p:cNvPr id="3" name="Image 2" descr="C:\Users\dehret\AppData\Local\Microsoft\Windows\Temporary Internet Files\Content.Outlook\BQLQPPMG\IMG_918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284984"/>
            <a:ext cx="1423035" cy="2526665"/>
          </a:xfrm>
          <a:prstGeom prst="rect">
            <a:avLst/>
          </a:prstGeom>
          <a:noFill/>
          <a:ln>
            <a:noFill/>
          </a:ln>
        </p:spPr>
      </p:pic>
      <p:pic>
        <p:nvPicPr>
          <p:cNvPr id="4" name="Image 3" descr="C:\Users\dehret\AppData\Local\Microsoft\Windows\Temporary Internet Files\Content.Outlook\BQLQPPMG\IMG_9179.PNG"/>
          <p:cNvPicPr/>
          <p:nvPr/>
        </p:nvPicPr>
        <p:blipFill>
          <a:blip r:embed="rId3">
            <a:extLst>
              <a:ext uri="{28A0092B-C50C-407E-A947-70E740481C1C}">
                <a14:useLocalDpi xmlns:a14="http://schemas.microsoft.com/office/drawing/2010/main" val="0"/>
              </a:ext>
            </a:extLst>
          </a:blip>
          <a:srcRect/>
          <a:stretch>
            <a:fillRect/>
          </a:stretch>
        </p:blipFill>
        <p:spPr bwMode="auto">
          <a:xfrm>
            <a:off x="2483734" y="2780928"/>
            <a:ext cx="1908175" cy="3030721"/>
          </a:xfrm>
          <a:prstGeom prst="rect">
            <a:avLst/>
          </a:prstGeom>
          <a:noFill/>
          <a:ln>
            <a:noFill/>
          </a:ln>
        </p:spPr>
      </p:pic>
      <p:pic>
        <p:nvPicPr>
          <p:cNvPr id="5" name="Image 4" descr="C:\Users\dehret\AppData\Local\Microsoft\Windows\Temporary Internet Files\Content.Outlook\BQLQPPMG\IMG_9180.PNG"/>
          <p:cNvPicPr/>
          <p:nvPr/>
        </p:nvPicPr>
        <p:blipFill>
          <a:blip r:embed="rId4">
            <a:extLst>
              <a:ext uri="{28A0092B-C50C-407E-A947-70E740481C1C}">
                <a14:useLocalDpi xmlns:a14="http://schemas.microsoft.com/office/drawing/2010/main" val="0"/>
              </a:ext>
            </a:extLst>
          </a:blip>
          <a:srcRect/>
          <a:stretch>
            <a:fillRect/>
          </a:stretch>
        </p:blipFill>
        <p:spPr bwMode="auto">
          <a:xfrm>
            <a:off x="4479671" y="2409319"/>
            <a:ext cx="1915795" cy="3402330"/>
          </a:xfrm>
          <a:prstGeom prst="rect">
            <a:avLst/>
          </a:prstGeom>
          <a:noFill/>
          <a:ln>
            <a:noFill/>
          </a:ln>
        </p:spPr>
      </p:pic>
      <p:pic>
        <p:nvPicPr>
          <p:cNvPr id="6" name="Image 5" descr="C:\Users\dehret\AppData\Local\Microsoft\Windows\Temporary Internet Files\Content.Outlook\BQLQPPMG\IMG_9183.PNG"/>
          <p:cNvPicPr/>
          <p:nvPr/>
        </p:nvPicPr>
        <p:blipFill>
          <a:blip r:embed="rId5">
            <a:extLst>
              <a:ext uri="{28A0092B-C50C-407E-A947-70E740481C1C}">
                <a14:useLocalDpi xmlns:a14="http://schemas.microsoft.com/office/drawing/2010/main" val="0"/>
              </a:ext>
            </a:extLst>
          </a:blip>
          <a:srcRect/>
          <a:stretch>
            <a:fillRect/>
          </a:stretch>
        </p:blipFill>
        <p:spPr bwMode="auto">
          <a:xfrm>
            <a:off x="6406391" y="1971169"/>
            <a:ext cx="2162810" cy="3840480"/>
          </a:xfrm>
          <a:prstGeom prst="rect">
            <a:avLst/>
          </a:prstGeom>
          <a:noFill/>
          <a:ln>
            <a:noFill/>
          </a:ln>
        </p:spPr>
      </p:pic>
    </p:spTree>
    <p:extLst>
      <p:ext uri="{BB962C8B-B14F-4D97-AF65-F5344CB8AC3E}">
        <p14:creationId xmlns:p14="http://schemas.microsoft.com/office/powerpoint/2010/main" val="117064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412776"/>
            <a:ext cx="7772400" cy="1470025"/>
          </a:xfrm>
        </p:spPr>
        <p:txBody>
          <a:bodyPr>
            <a:noAutofit/>
          </a:bodyPr>
          <a:lstStyle/>
          <a:p>
            <a:r>
              <a:rPr lang="fr-FR" sz="3200" dirty="0"/>
              <a:t>Le </a:t>
            </a:r>
            <a:r>
              <a:rPr lang="fr-FR" sz="3200" b="1" dirty="0"/>
              <a:t>karaté</a:t>
            </a:r>
            <a:r>
              <a:rPr lang="fr-FR" sz="3200" dirty="0"/>
              <a:t> est un </a:t>
            </a:r>
            <a:r>
              <a:rPr lang="fr-FR" sz="3200" dirty="0">
                <a:hlinkClick r:id="rId2" tooltip="Art martial"/>
              </a:rPr>
              <a:t>art martial</a:t>
            </a:r>
            <a:r>
              <a:rPr lang="fr-FR" sz="3200" dirty="0"/>
              <a:t> de </a:t>
            </a:r>
            <a:r>
              <a:rPr lang="fr-FR" sz="3200" dirty="0">
                <a:hlinkClick r:id="rId3" tooltip="Combat"/>
              </a:rPr>
              <a:t>combat</a:t>
            </a:r>
            <a:r>
              <a:rPr lang="fr-FR" sz="3200" dirty="0"/>
              <a:t> à mains nues d'origine </a:t>
            </a:r>
            <a:r>
              <a:rPr lang="fr-FR" sz="3200" dirty="0">
                <a:hlinkClick r:id="rId4" tooltip="Japon"/>
              </a:rPr>
              <a:t>japonaise</a:t>
            </a:r>
            <a:r>
              <a:rPr lang="fr-FR" sz="3200" dirty="0"/>
              <a:t>. A l'origine, c'est un art de </a:t>
            </a:r>
            <a:r>
              <a:rPr lang="fr-FR" sz="3200" dirty="0">
                <a:hlinkClick r:id="rId5" tooltip="Guerre"/>
              </a:rPr>
              <a:t>guerre</a:t>
            </a:r>
            <a:r>
              <a:rPr lang="fr-FR" sz="3200" dirty="0"/>
              <a:t> fait pour se défendre. </a:t>
            </a:r>
            <a:br>
              <a:rPr lang="fr-FR" sz="3200" dirty="0"/>
            </a:br>
            <a:endParaRPr lang="fr-FR" sz="3200" dirty="0"/>
          </a:p>
        </p:txBody>
      </p:sp>
      <p:sp>
        <p:nvSpPr>
          <p:cNvPr id="3" name="Sous-titre 2"/>
          <p:cNvSpPr>
            <a:spLocks noGrp="1"/>
          </p:cNvSpPr>
          <p:nvPr>
            <p:ph type="subTitle" idx="1"/>
          </p:nvPr>
        </p:nvSpPr>
        <p:spPr>
          <a:xfrm>
            <a:off x="179512" y="3717032"/>
            <a:ext cx="8568952" cy="1752600"/>
          </a:xfrm>
        </p:spPr>
        <p:txBody>
          <a:bodyPr>
            <a:noAutofit/>
          </a:bodyPr>
          <a:lstStyle/>
          <a:p>
            <a:r>
              <a:rPr lang="fr-FR" b="1" dirty="0">
                <a:solidFill>
                  <a:schemeClr val="tx1"/>
                </a:solidFill>
              </a:rPr>
              <a:t>Étymologie</a:t>
            </a:r>
            <a:endParaRPr lang="fr-FR" dirty="0">
              <a:solidFill>
                <a:schemeClr val="tx1"/>
              </a:solidFill>
            </a:endParaRPr>
          </a:p>
          <a:p>
            <a:r>
              <a:rPr lang="fr-FR" i="1" dirty="0">
                <a:solidFill>
                  <a:schemeClr val="tx1"/>
                </a:solidFill>
              </a:rPr>
              <a:t>Kara</a:t>
            </a:r>
            <a:r>
              <a:rPr lang="fr-FR" dirty="0">
                <a:solidFill>
                  <a:schemeClr val="tx1"/>
                </a:solidFill>
              </a:rPr>
              <a:t> : « Vide », </a:t>
            </a:r>
            <a:r>
              <a:rPr lang="fr-FR" i="1" dirty="0">
                <a:solidFill>
                  <a:schemeClr val="tx1"/>
                </a:solidFill>
              </a:rPr>
              <a:t>Té</a:t>
            </a:r>
            <a:r>
              <a:rPr lang="fr-FR" dirty="0">
                <a:solidFill>
                  <a:schemeClr val="tx1"/>
                </a:solidFill>
              </a:rPr>
              <a:t> : « main » et do : </a:t>
            </a:r>
            <a:r>
              <a:rPr lang="fr-FR" dirty="0" smtClean="0">
                <a:solidFill>
                  <a:schemeClr val="tx1"/>
                </a:solidFill>
              </a:rPr>
              <a:t>« voie</a:t>
            </a:r>
            <a:r>
              <a:rPr lang="fr-FR" dirty="0">
                <a:solidFill>
                  <a:schemeClr val="tx1"/>
                </a:solidFill>
              </a:rPr>
              <a:t> ». </a:t>
            </a:r>
            <a:r>
              <a:rPr lang="fr-FR" dirty="0" smtClean="0">
                <a:solidFill>
                  <a:schemeClr val="tx1"/>
                </a:solidFill>
              </a:rPr>
              <a:t>Karaté-do </a:t>
            </a:r>
            <a:r>
              <a:rPr lang="fr-FR" dirty="0">
                <a:solidFill>
                  <a:schemeClr val="tx1"/>
                </a:solidFill>
              </a:rPr>
              <a:t>veut donc dire : « voie de la main vide ». </a:t>
            </a:r>
          </a:p>
          <a:p>
            <a:endParaRPr lang="fr-FR" dirty="0"/>
          </a:p>
        </p:txBody>
      </p:sp>
    </p:spTree>
    <p:extLst>
      <p:ext uri="{BB962C8B-B14F-4D97-AF65-F5344CB8AC3E}">
        <p14:creationId xmlns:p14="http://schemas.microsoft.com/office/powerpoint/2010/main" val="20447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6017" y="1340768"/>
            <a:ext cx="8229600" cy="1143000"/>
          </a:xfrm>
        </p:spPr>
        <p:txBody>
          <a:bodyPr>
            <a:noAutofit/>
          </a:bodyPr>
          <a:lstStyle/>
          <a:p>
            <a:r>
              <a:rPr lang="fr-FR" sz="2000" b="1" dirty="0"/>
              <a:t>Histoire</a:t>
            </a:r>
            <a:r>
              <a:rPr lang="fr-FR" sz="2000" dirty="0"/>
              <a:t/>
            </a:r>
            <a:br>
              <a:rPr lang="fr-FR" sz="2000" dirty="0"/>
            </a:br>
            <a:r>
              <a:rPr lang="fr-FR" sz="2000" dirty="0"/>
              <a:t>En 1409, </a:t>
            </a:r>
            <a:r>
              <a:rPr lang="fr-FR" sz="2000" dirty="0" err="1">
                <a:hlinkClick r:id="rId2" tooltip="Sho Hashi (page inexistante)"/>
              </a:rPr>
              <a:t>Sho</a:t>
            </a:r>
            <a:r>
              <a:rPr lang="fr-FR" sz="2000" dirty="0">
                <a:hlinkClick r:id="rId2" tooltip="Sho Hashi (page inexistante)"/>
              </a:rPr>
              <a:t> Hashi</a:t>
            </a:r>
            <a:r>
              <a:rPr lang="fr-FR" sz="2000" dirty="0"/>
              <a:t>, le roi d'</a:t>
            </a:r>
            <a:r>
              <a:rPr lang="fr-FR" sz="2000" dirty="0">
                <a:hlinkClick r:id="rId3" tooltip="Okinawa (page inexistante)"/>
              </a:rPr>
              <a:t>Okinawa</a:t>
            </a:r>
            <a:r>
              <a:rPr lang="fr-FR" sz="2000" dirty="0"/>
              <a:t> interdit les armes par crainte de révoltes. Les </a:t>
            </a:r>
            <a:r>
              <a:rPr lang="fr-FR" sz="2000" i="1" dirty="0" err="1"/>
              <a:t>Okinawaïens</a:t>
            </a:r>
            <a:r>
              <a:rPr lang="fr-FR" sz="2000" dirty="0"/>
              <a:t> furent obligés de développer une méthode de défense pour se protéger des brigands. Cette technique devint le karaté. Cet art n'est cependant pas complètement nouveau car il s'inspire énormément d'arts martiaux chinois. Mais le karaté n'était pas un art codifié et bien défini, il le fut grâce à différents maîtres qui établirent clairement les techniques, les positions et les règles de cet art. Le karaté n'est en fait pas un art mais plusieurs, chacun imaginé par ces différents maîtres (comme par exemple </a:t>
            </a:r>
            <a:r>
              <a:rPr lang="fr-FR" sz="2000" dirty="0" err="1"/>
              <a:t>Gichin</a:t>
            </a:r>
            <a:r>
              <a:rPr lang="fr-FR" sz="2000" dirty="0"/>
              <a:t> </a:t>
            </a:r>
            <a:r>
              <a:rPr lang="fr-FR" sz="2000" dirty="0" err="1"/>
              <a:t>Funakoshi</a:t>
            </a:r>
            <a:r>
              <a:rPr lang="fr-FR" sz="2000" dirty="0"/>
              <a:t> pour le </a:t>
            </a:r>
            <a:r>
              <a:rPr lang="fr-FR" sz="2000" dirty="0" err="1"/>
              <a:t>shotokan</a:t>
            </a:r>
            <a:r>
              <a:rPr lang="fr-FR" sz="2000" dirty="0"/>
              <a:t>). </a:t>
            </a:r>
            <a:br>
              <a:rPr lang="fr-FR" sz="2000" dirty="0"/>
            </a:br>
            <a:endParaRPr lang="fr-FR" sz="2000" dirty="0"/>
          </a:p>
        </p:txBody>
      </p:sp>
      <p:pic>
        <p:nvPicPr>
          <p:cNvPr id="4" name="il_fi" descr="Afficher l'image d'origine"/>
          <p:cNvPicPr/>
          <p:nvPr/>
        </p:nvPicPr>
        <p:blipFill>
          <a:blip r:embed="rId4">
            <a:extLst>
              <a:ext uri="{28A0092B-C50C-407E-A947-70E740481C1C}">
                <a14:useLocalDpi xmlns:a14="http://schemas.microsoft.com/office/drawing/2010/main" val="0"/>
              </a:ext>
            </a:extLst>
          </a:blip>
          <a:srcRect/>
          <a:stretch>
            <a:fillRect/>
          </a:stretch>
        </p:blipFill>
        <p:spPr bwMode="auto">
          <a:xfrm>
            <a:off x="1980537" y="3933056"/>
            <a:ext cx="5040560" cy="2596597"/>
          </a:xfrm>
          <a:prstGeom prst="rect">
            <a:avLst/>
          </a:prstGeom>
          <a:noFill/>
          <a:ln>
            <a:noFill/>
          </a:ln>
        </p:spPr>
      </p:pic>
    </p:spTree>
    <p:extLst>
      <p:ext uri="{BB962C8B-B14F-4D97-AF65-F5344CB8AC3E}">
        <p14:creationId xmlns:p14="http://schemas.microsoft.com/office/powerpoint/2010/main" val="237457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818744640"/>
              </p:ext>
            </p:extLst>
          </p:nvPr>
        </p:nvGraphicFramePr>
        <p:xfrm>
          <a:off x="2051717" y="548674"/>
          <a:ext cx="4896546" cy="6048680"/>
        </p:xfrm>
        <a:graphic>
          <a:graphicData uri="http://schemas.openxmlformats.org/drawingml/2006/table">
            <a:tbl>
              <a:tblPr firstRow="1" firstCol="1" bandRow="1">
                <a:tableStyleId>{5C22544A-7EE6-4342-B048-85BDC9FD1C3A}</a:tableStyleId>
              </a:tblPr>
              <a:tblGrid>
                <a:gridCol w="2448273"/>
                <a:gridCol w="2448273"/>
              </a:tblGrid>
              <a:tr h="205546">
                <a:tc>
                  <a:txBody>
                    <a:bodyPr/>
                    <a:lstStyle/>
                    <a:p>
                      <a:pPr>
                        <a:lnSpc>
                          <a:spcPct val="115000"/>
                        </a:lnSpc>
                        <a:spcAft>
                          <a:spcPts val="0"/>
                        </a:spcAft>
                      </a:pPr>
                      <a:r>
                        <a:rPr lang="fr-FR" sz="800" dirty="0">
                          <a:effectLst/>
                        </a:rPr>
                        <a:t>JAPONAIS </a:t>
                      </a:r>
                      <a:endParaRPr lang="fr-FR" sz="600" dirty="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FRANCAIS </a:t>
                      </a:r>
                      <a:endParaRPr lang="fr-FR" sz="600">
                        <a:effectLst/>
                        <a:latin typeface="Calibri"/>
                        <a:ea typeface="Calibri"/>
                        <a:cs typeface="Times New Roman"/>
                      </a:endParaRPr>
                    </a:p>
                  </a:txBody>
                  <a:tcPr marL="4892" marR="4892" marT="4892" marB="4892" anchor="ctr"/>
                </a:tc>
              </a:tr>
              <a:tr h="398014">
                <a:tc>
                  <a:txBody>
                    <a:bodyPr/>
                    <a:lstStyle/>
                    <a:p>
                      <a:pPr>
                        <a:lnSpc>
                          <a:spcPct val="115000"/>
                        </a:lnSpc>
                        <a:spcAft>
                          <a:spcPts val="0"/>
                        </a:spcAft>
                      </a:pPr>
                      <a:r>
                        <a:rPr lang="fr-FR" sz="800">
                          <a:effectLst/>
                        </a:rPr>
                        <a:t>BUDO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Voie des arts martiaux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a:effectLst/>
                        </a:rPr>
                        <a:t>CHUDAN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Niveau moyen </a:t>
                      </a:r>
                      <a:endParaRPr lang="fr-FR" sz="600">
                        <a:effectLst/>
                        <a:latin typeface="Calibri"/>
                        <a:ea typeface="Calibri"/>
                        <a:cs typeface="Times New Roman"/>
                      </a:endParaRPr>
                    </a:p>
                  </a:txBody>
                  <a:tcPr marL="4892" marR="4892" marT="4892" marB="4892" anchor="ctr"/>
                </a:tc>
              </a:tr>
              <a:tr h="590483">
                <a:tc>
                  <a:txBody>
                    <a:bodyPr/>
                    <a:lstStyle/>
                    <a:p>
                      <a:pPr>
                        <a:lnSpc>
                          <a:spcPct val="115000"/>
                        </a:lnSpc>
                        <a:spcAft>
                          <a:spcPts val="0"/>
                        </a:spcAft>
                      </a:pPr>
                      <a:r>
                        <a:rPr lang="fr-FR" sz="800">
                          <a:effectLst/>
                        </a:rPr>
                        <a:t>DAN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Grade supérieur (décerné à la ceinture noire) </a:t>
                      </a:r>
                      <a:endParaRPr lang="fr-FR" sz="600">
                        <a:effectLst/>
                        <a:latin typeface="Calibri"/>
                        <a:ea typeface="Calibri"/>
                        <a:cs typeface="Times New Roman"/>
                      </a:endParaRPr>
                    </a:p>
                  </a:txBody>
                  <a:tcPr marL="4892" marR="4892" marT="4892" marB="4892" anchor="ctr"/>
                </a:tc>
              </a:tr>
              <a:tr h="398014">
                <a:tc>
                  <a:txBody>
                    <a:bodyPr/>
                    <a:lstStyle/>
                    <a:p>
                      <a:pPr>
                        <a:lnSpc>
                          <a:spcPct val="115000"/>
                        </a:lnSpc>
                        <a:spcAft>
                          <a:spcPts val="0"/>
                        </a:spcAft>
                      </a:pPr>
                      <a:r>
                        <a:rPr lang="fr-FR" sz="800">
                          <a:effectLst/>
                        </a:rPr>
                        <a:t>DOJO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Lieu de pratique du karaté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a:effectLst/>
                        </a:rPr>
                        <a:t>GEDAN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Niveau bas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a:effectLst/>
                        </a:rPr>
                        <a:t>HAJIME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Commencer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dirty="0">
                          <a:effectLst/>
                        </a:rPr>
                        <a:t>HARA </a:t>
                      </a:r>
                      <a:endParaRPr lang="fr-FR" sz="600" dirty="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Ventre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a:effectLst/>
                        </a:rPr>
                        <a:t>JODAN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Niveau haut </a:t>
                      </a:r>
                      <a:endParaRPr lang="fr-FR" sz="600">
                        <a:effectLst/>
                        <a:latin typeface="Calibri"/>
                        <a:ea typeface="Calibri"/>
                        <a:cs typeface="Times New Roman"/>
                      </a:endParaRPr>
                    </a:p>
                  </a:txBody>
                  <a:tcPr marL="4892" marR="4892" marT="4892" marB="4892" anchor="ctr"/>
                </a:tc>
              </a:tr>
              <a:tr h="398014">
                <a:tc>
                  <a:txBody>
                    <a:bodyPr/>
                    <a:lstStyle/>
                    <a:p>
                      <a:pPr>
                        <a:lnSpc>
                          <a:spcPct val="115000"/>
                        </a:lnSpc>
                        <a:spcAft>
                          <a:spcPts val="0"/>
                        </a:spcAft>
                      </a:pPr>
                      <a:r>
                        <a:rPr lang="fr-FR" sz="800">
                          <a:effectLst/>
                        </a:rPr>
                        <a:t>KARATEGI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Tenue d'entraînement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a:effectLst/>
                        </a:rPr>
                        <a:t>KATA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Combat imaginaire </a:t>
                      </a:r>
                      <a:endParaRPr lang="fr-FR" sz="600">
                        <a:effectLst/>
                        <a:latin typeface="Calibri"/>
                        <a:ea typeface="Calibri"/>
                        <a:cs typeface="Times New Roman"/>
                      </a:endParaRPr>
                    </a:p>
                  </a:txBody>
                  <a:tcPr marL="4892" marR="4892" marT="4892" marB="4892" anchor="ctr"/>
                </a:tc>
              </a:tr>
              <a:tr h="398014">
                <a:tc>
                  <a:txBody>
                    <a:bodyPr/>
                    <a:lstStyle/>
                    <a:p>
                      <a:pPr>
                        <a:lnSpc>
                          <a:spcPct val="115000"/>
                        </a:lnSpc>
                        <a:spcAft>
                          <a:spcPts val="0"/>
                        </a:spcAft>
                      </a:pPr>
                      <a:r>
                        <a:rPr lang="fr-FR" sz="800">
                          <a:effectLst/>
                        </a:rPr>
                        <a:t>KIAI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Cri exprimé lors du kime </a:t>
                      </a:r>
                      <a:endParaRPr lang="fr-FR" sz="600">
                        <a:effectLst/>
                        <a:latin typeface="Calibri"/>
                        <a:ea typeface="Calibri"/>
                        <a:cs typeface="Times New Roman"/>
                      </a:endParaRPr>
                    </a:p>
                  </a:txBody>
                  <a:tcPr marL="4892" marR="4892" marT="4892" marB="4892" anchor="ctr"/>
                </a:tc>
              </a:tr>
              <a:tr h="398014">
                <a:tc>
                  <a:txBody>
                    <a:bodyPr/>
                    <a:lstStyle/>
                    <a:p>
                      <a:pPr>
                        <a:lnSpc>
                          <a:spcPct val="115000"/>
                        </a:lnSpc>
                        <a:spcAft>
                          <a:spcPts val="0"/>
                        </a:spcAft>
                      </a:pPr>
                      <a:r>
                        <a:rPr lang="fr-FR" sz="800">
                          <a:effectLst/>
                        </a:rPr>
                        <a:t>KIME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Concentration de l'énergie </a:t>
                      </a:r>
                      <a:endParaRPr lang="fr-FR" sz="600">
                        <a:effectLst/>
                        <a:latin typeface="Calibri"/>
                        <a:ea typeface="Calibri"/>
                        <a:cs typeface="Times New Roman"/>
                      </a:endParaRPr>
                    </a:p>
                  </a:txBody>
                  <a:tcPr marL="4892" marR="4892" marT="4892" marB="4892" anchor="ctr"/>
                </a:tc>
              </a:tr>
              <a:tr h="590483">
                <a:tc>
                  <a:txBody>
                    <a:bodyPr/>
                    <a:lstStyle/>
                    <a:p>
                      <a:pPr>
                        <a:lnSpc>
                          <a:spcPct val="115000"/>
                        </a:lnSpc>
                        <a:spcAft>
                          <a:spcPts val="0"/>
                        </a:spcAft>
                      </a:pPr>
                      <a:r>
                        <a:rPr lang="fr-FR" sz="800">
                          <a:effectLst/>
                        </a:rPr>
                        <a:t>KYU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Grade inférieur (décerné avant le dan)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a:effectLst/>
                        </a:rPr>
                        <a:t>REI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Salut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a:effectLst/>
                        </a:rPr>
                        <a:t>SEIKA TANDEN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Bas de l'abdomen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a:effectLst/>
                        </a:rPr>
                        <a:t>SENPAI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Élève gradé (senior)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a:effectLst/>
                        </a:rPr>
                        <a:t>SENSEI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Instructeur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a:effectLst/>
                        </a:rPr>
                        <a:t>SHOTOKAN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Style de karaté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a:effectLst/>
                        </a:rPr>
                        <a:t>YAME </a:t>
                      </a:r>
                      <a:endParaRPr lang="fr-FR" sz="60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a:effectLst/>
                        </a:rPr>
                        <a:t> Arrêter </a:t>
                      </a:r>
                      <a:endParaRPr lang="fr-FR" sz="600">
                        <a:effectLst/>
                        <a:latin typeface="Calibri"/>
                        <a:ea typeface="Calibri"/>
                        <a:cs typeface="Times New Roman"/>
                      </a:endParaRPr>
                    </a:p>
                  </a:txBody>
                  <a:tcPr marL="4892" marR="4892" marT="4892" marB="4892" anchor="ctr"/>
                </a:tc>
              </a:tr>
              <a:tr h="205546">
                <a:tc>
                  <a:txBody>
                    <a:bodyPr/>
                    <a:lstStyle/>
                    <a:p>
                      <a:pPr>
                        <a:lnSpc>
                          <a:spcPct val="115000"/>
                        </a:lnSpc>
                        <a:spcAft>
                          <a:spcPts val="0"/>
                        </a:spcAft>
                      </a:pPr>
                      <a:r>
                        <a:rPr lang="fr-FR" sz="800" dirty="0">
                          <a:effectLst/>
                        </a:rPr>
                        <a:t>YOI </a:t>
                      </a:r>
                      <a:endParaRPr lang="fr-FR" sz="600" dirty="0">
                        <a:effectLst/>
                        <a:latin typeface="Calibri"/>
                        <a:ea typeface="Calibri"/>
                        <a:cs typeface="Times New Roman"/>
                      </a:endParaRPr>
                    </a:p>
                  </a:txBody>
                  <a:tcPr marL="4892" marR="4892" marT="4892" marB="4892" anchor="ctr"/>
                </a:tc>
                <a:tc>
                  <a:txBody>
                    <a:bodyPr/>
                    <a:lstStyle/>
                    <a:p>
                      <a:pPr>
                        <a:lnSpc>
                          <a:spcPct val="115000"/>
                        </a:lnSpc>
                        <a:spcAft>
                          <a:spcPts val="0"/>
                        </a:spcAft>
                      </a:pPr>
                      <a:r>
                        <a:rPr lang="fr-FR" sz="800" dirty="0">
                          <a:effectLst/>
                        </a:rPr>
                        <a:t> Prêt </a:t>
                      </a:r>
                      <a:endParaRPr lang="fr-FR" sz="600" dirty="0">
                        <a:effectLst/>
                        <a:latin typeface="Calibri"/>
                        <a:ea typeface="Calibri"/>
                        <a:cs typeface="Times New Roman"/>
                      </a:endParaRPr>
                    </a:p>
                  </a:txBody>
                  <a:tcPr marL="4892" marR="4892" marT="4892" marB="4892" anchor="ctr"/>
                </a:tc>
              </a:tr>
            </a:tbl>
          </a:graphicData>
        </a:graphic>
      </p:graphicFrame>
      <p:sp>
        <p:nvSpPr>
          <p:cNvPr id="4" name="Rectangle 1"/>
          <p:cNvSpPr>
            <a:spLocks noChangeArrowheads="1"/>
          </p:cNvSpPr>
          <p:nvPr/>
        </p:nvSpPr>
        <p:spPr bwMode="auto">
          <a:xfrm>
            <a:off x="323528" y="116632"/>
            <a:ext cx="14943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Lexique</a:t>
            </a:r>
            <a:r>
              <a:rPr kumimoji="0" lang="fr-FR" altLang="fr-F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fr-FR" altLang="fr-F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fr-FR" altLang="fr-F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fr-FR" altLang="fr-F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29392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8229600" cy="1143000"/>
          </a:xfrm>
        </p:spPr>
        <p:txBody>
          <a:bodyPr>
            <a:normAutofit fontScale="90000"/>
          </a:bodyPr>
          <a:lstStyle/>
          <a:p>
            <a:r>
              <a:rPr lang="fr-FR" sz="3100" b="1" dirty="0"/>
              <a:t>Équipement</a:t>
            </a:r>
            <a:r>
              <a:rPr lang="fr-FR" dirty="0"/>
              <a:t/>
            </a:r>
            <a:br>
              <a:rPr lang="fr-FR" dirty="0"/>
            </a:br>
            <a:r>
              <a:rPr lang="fr-FR" sz="3100" u="sng" dirty="0">
                <a:hlinkClick r:id="rId2" tooltip="Dojo (page inexistante)"/>
              </a:rPr>
              <a:t>Dojo</a:t>
            </a:r>
            <a:r>
              <a:rPr lang="fr-FR" sz="3100" dirty="0"/>
              <a:t> (</a:t>
            </a:r>
            <a:r>
              <a:rPr lang="fr-FR" sz="3100" i="1" dirty="0"/>
              <a:t>lieu où l'on étudie la voie</a:t>
            </a:r>
            <a:r>
              <a:rPr lang="fr-FR" sz="3100" dirty="0"/>
              <a:t>) garni de </a:t>
            </a:r>
            <a:r>
              <a:rPr lang="fr-FR" sz="3100" u="sng" dirty="0">
                <a:hlinkClick r:id="rId3" tooltip="Tatami (page inexistante)"/>
              </a:rPr>
              <a:t>tatamis</a:t>
            </a:r>
            <a:r>
              <a:rPr lang="fr-FR" sz="3100" dirty="0"/>
              <a:t> </a:t>
            </a:r>
            <a:br>
              <a:rPr lang="fr-FR" sz="3100" dirty="0"/>
            </a:br>
            <a:r>
              <a:rPr lang="fr-FR" sz="3100" u="sng" dirty="0">
                <a:hlinkClick r:id="rId4" tooltip="Kimono"/>
              </a:rPr>
              <a:t>Kimono</a:t>
            </a:r>
            <a:r>
              <a:rPr lang="fr-FR" sz="3100" dirty="0"/>
              <a:t> (</a:t>
            </a:r>
            <a:r>
              <a:rPr lang="fr-FR" sz="3100" i="1" dirty="0"/>
              <a:t>Karaté-gi</a:t>
            </a:r>
            <a:r>
              <a:rPr lang="fr-FR" sz="3100" dirty="0"/>
              <a:t>)</a:t>
            </a:r>
            <a:r>
              <a:rPr lang="fr-FR" dirty="0"/>
              <a:t/>
            </a:r>
            <a:br>
              <a:rPr lang="fr-FR" dirty="0"/>
            </a:br>
            <a:endParaRPr lang="fr-FR" dirty="0"/>
          </a:p>
        </p:txBody>
      </p:sp>
      <p:pic>
        <p:nvPicPr>
          <p:cNvPr id="4" name="il_fi" descr="Afficher l'image d'origine"/>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1916832"/>
            <a:ext cx="7920880" cy="4525963"/>
          </a:xfrm>
          <a:prstGeom prst="rect">
            <a:avLst/>
          </a:prstGeom>
          <a:noFill/>
          <a:ln>
            <a:noFill/>
          </a:ln>
        </p:spPr>
      </p:pic>
      <p:sp>
        <p:nvSpPr>
          <p:cNvPr id="5" name="Rectangle 4"/>
          <p:cNvSpPr/>
          <p:nvPr/>
        </p:nvSpPr>
        <p:spPr>
          <a:xfrm>
            <a:off x="683568" y="1412776"/>
            <a:ext cx="1719381" cy="523220"/>
          </a:xfrm>
          <a:prstGeom prst="rect">
            <a:avLst/>
          </a:prstGeom>
        </p:spPr>
        <p:txBody>
          <a:bodyPr wrap="none">
            <a:spAutoFit/>
          </a:bodyPr>
          <a:lstStyle/>
          <a:p>
            <a:r>
              <a:rPr lang="fr-FR" sz="2800" b="1" dirty="0"/>
              <a:t>Ceinture : </a:t>
            </a:r>
          </a:p>
        </p:txBody>
      </p:sp>
    </p:spTree>
    <p:extLst>
      <p:ext uri="{BB962C8B-B14F-4D97-AF65-F5344CB8AC3E}">
        <p14:creationId xmlns:p14="http://schemas.microsoft.com/office/powerpoint/2010/main" val="1781756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349500"/>
            <a:ext cx="8892480" cy="1143000"/>
          </a:xfrm>
        </p:spPr>
        <p:txBody>
          <a:bodyPr>
            <a:normAutofit fontScale="90000"/>
          </a:bodyPr>
          <a:lstStyle/>
          <a:p>
            <a:r>
              <a:rPr lang="fr-FR" sz="3600" b="1" dirty="0"/>
              <a:t>Cours</a:t>
            </a:r>
            <a:r>
              <a:rPr lang="fr-FR" sz="3600" dirty="0"/>
              <a:t/>
            </a:r>
            <a:br>
              <a:rPr lang="fr-FR" sz="3600" dirty="0"/>
            </a:br>
            <a:r>
              <a:rPr lang="fr-FR" sz="3600" b="1" dirty="0"/>
              <a:t>Le salut</a:t>
            </a:r>
            <a:r>
              <a:rPr lang="fr-FR" sz="3600" dirty="0"/>
              <a:t/>
            </a:r>
            <a:br>
              <a:rPr lang="fr-FR" sz="3600" dirty="0"/>
            </a:br>
            <a:r>
              <a:rPr lang="fr-FR" sz="3600" dirty="0"/>
              <a:t>Le salut se fait au début du cours pour en quelque sorte marquer le respect entre le fondateur du karaté, le professeur et les élèves. On le répète à la fin pour un retour au calme, penser à ce que l'on a appris et marquer une fois de plus le respect entre les personnes.</a:t>
            </a:r>
            <a:r>
              <a:rPr lang="fr-FR" dirty="0"/>
              <a:t>  </a:t>
            </a:r>
            <a:br>
              <a:rPr lang="fr-FR" dirty="0"/>
            </a:br>
            <a:endParaRPr lang="fr-FR" dirty="0"/>
          </a:p>
        </p:txBody>
      </p:sp>
    </p:spTree>
    <p:extLst>
      <p:ext uri="{BB962C8B-B14F-4D97-AF65-F5344CB8AC3E}">
        <p14:creationId xmlns:p14="http://schemas.microsoft.com/office/powerpoint/2010/main" val="3958250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l_fi" descr="Afficher l'image d'origine"/>
          <p:cNvPicPr>
            <a:picLocks noGrp="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323528" y="764704"/>
            <a:ext cx="8567415" cy="5184700"/>
          </a:xfrm>
          <a:prstGeom prst="rect">
            <a:avLst/>
          </a:prstGeom>
          <a:noFill/>
          <a:ln>
            <a:noFill/>
          </a:ln>
        </p:spPr>
      </p:pic>
    </p:spTree>
    <p:extLst>
      <p:ext uri="{BB962C8B-B14F-4D97-AF65-F5344CB8AC3E}">
        <p14:creationId xmlns:p14="http://schemas.microsoft.com/office/powerpoint/2010/main" val="2243474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24744"/>
            <a:ext cx="8280920" cy="4031873"/>
          </a:xfrm>
          <a:prstGeom prst="rect">
            <a:avLst/>
          </a:prstGeom>
        </p:spPr>
        <p:txBody>
          <a:bodyPr wrap="square">
            <a:spAutoFit/>
          </a:bodyPr>
          <a:lstStyle/>
          <a:p>
            <a:r>
              <a:rPr lang="fr-FR" sz="3200" b="1" dirty="0"/>
              <a:t>Positions</a:t>
            </a:r>
            <a:endParaRPr lang="fr-FR" sz="3200" dirty="0"/>
          </a:p>
          <a:p>
            <a:r>
              <a:rPr lang="fr-FR" sz="3200" dirty="0"/>
              <a:t>Positions traditionnelles : </a:t>
            </a:r>
            <a:r>
              <a:rPr lang="fr-FR" sz="3200" i="1" dirty="0"/>
              <a:t>Zen </a:t>
            </a:r>
            <a:r>
              <a:rPr lang="fr-FR" sz="3200" i="1" dirty="0" err="1"/>
              <a:t>kutsu</a:t>
            </a:r>
            <a:r>
              <a:rPr lang="fr-FR" sz="3200" i="1" dirty="0"/>
              <a:t> </a:t>
            </a:r>
            <a:r>
              <a:rPr lang="fr-FR" sz="3200" i="1" dirty="0" err="1"/>
              <a:t>dachi</a:t>
            </a:r>
            <a:r>
              <a:rPr lang="fr-FR" sz="3200" dirty="0"/>
              <a:t>, </a:t>
            </a:r>
            <a:r>
              <a:rPr lang="fr-FR" sz="3200" i="1" dirty="0"/>
              <a:t>Ko </a:t>
            </a:r>
            <a:r>
              <a:rPr lang="fr-FR" sz="3200" i="1" dirty="0" err="1"/>
              <a:t>kutsu</a:t>
            </a:r>
            <a:r>
              <a:rPr lang="fr-FR" sz="3200" i="1" dirty="0"/>
              <a:t> </a:t>
            </a:r>
            <a:r>
              <a:rPr lang="fr-FR" sz="3200" i="1" dirty="0" err="1"/>
              <a:t>dachi</a:t>
            </a:r>
            <a:r>
              <a:rPr lang="fr-FR" sz="3200" dirty="0"/>
              <a:t>, </a:t>
            </a:r>
            <a:r>
              <a:rPr lang="fr-FR" sz="3200" i="1" dirty="0"/>
              <a:t>Kiba </a:t>
            </a:r>
            <a:r>
              <a:rPr lang="fr-FR" sz="3200" i="1" dirty="0" err="1"/>
              <a:t>dachi</a:t>
            </a:r>
            <a:r>
              <a:rPr lang="fr-FR" sz="3200" dirty="0"/>
              <a:t>, </a:t>
            </a:r>
            <a:r>
              <a:rPr lang="fr-FR" sz="3200" i="1" dirty="0" err="1"/>
              <a:t>Neko</a:t>
            </a:r>
            <a:r>
              <a:rPr lang="fr-FR" sz="3200" i="1" dirty="0"/>
              <a:t> </a:t>
            </a:r>
            <a:r>
              <a:rPr lang="fr-FR" sz="3200" i="1" dirty="0" err="1"/>
              <a:t>ashi</a:t>
            </a:r>
            <a:r>
              <a:rPr lang="fr-FR" sz="3200" i="1" dirty="0"/>
              <a:t> </a:t>
            </a:r>
            <a:r>
              <a:rPr lang="fr-FR" sz="3200" i="1" dirty="0" err="1"/>
              <a:t>dachi</a:t>
            </a:r>
            <a:r>
              <a:rPr lang="fr-FR" sz="3200" dirty="0"/>
              <a:t>, </a:t>
            </a:r>
            <a:r>
              <a:rPr lang="fr-FR" sz="3200" i="1" dirty="0" err="1"/>
              <a:t>Renoji</a:t>
            </a:r>
            <a:r>
              <a:rPr lang="fr-FR" sz="3200" i="1" dirty="0"/>
              <a:t> </a:t>
            </a:r>
            <a:r>
              <a:rPr lang="fr-FR" sz="3200" i="1" dirty="0" err="1"/>
              <a:t>dachi</a:t>
            </a:r>
            <a:r>
              <a:rPr lang="fr-FR" sz="3200" dirty="0"/>
              <a:t>, </a:t>
            </a:r>
            <a:r>
              <a:rPr lang="fr-FR" sz="3200" i="1" dirty="0"/>
              <a:t>Kosa </a:t>
            </a:r>
            <a:r>
              <a:rPr lang="fr-FR" sz="3200" i="1" dirty="0" err="1"/>
              <a:t>dachi</a:t>
            </a:r>
            <a:r>
              <a:rPr lang="fr-FR" sz="3200" dirty="0"/>
              <a:t>, </a:t>
            </a:r>
            <a:r>
              <a:rPr lang="fr-FR" sz="3200" i="1" dirty="0" err="1"/>
              <a:t>Shiko</a:t>
            </a:r>
            <a:r>
              <a:rPr lang="fr-FR" sz="3200" i="1" dirty="0"/>
              <a:t> </a:t>
            </a:r>
            <a:r>
              <a:rPr lang="fr-FR" sz="3200" i="1" dirty="0" err="1"/>
              <a:t>dachi</a:t>
            </a:r>
            <a:r>
              <a:rPr lang="fr-FR" sz="3200" dirty="0"/>
              <a:t>, </a:t>
            </a:r>
            <a:r>
              <a:rPr lang="fr-FR" sz="3200" i="1" dirty="0" err="1"/>
              <a:t>Sanchin</a:t>
            </a:r>
            <a:r>
              <a:rPr lang="fr-FR" sz="3200" i="1" dirty="0"/>
              <a:t> </a:t>
            </a:r>
            <a:r>
              <a:rPr lang="fr-FR" sz="3200" i="1" dirty="0" err="1"/>
              <a:t>dachi</a:t>
            </a:r>
            <a:r>
              <a:rPr lang="fr-FR" sz="3200" dirty="0"/>
              <a:t>, </a:t>
            </a:r>
            <a:r>
              <a:rPr lang="fr-FR" sz="3200" i="1" dirty="0" err="1"/>
              <a:t>Fudo</a:t>
            </a:r>
            <a:r>
              <a:rPr lang="fr-FR" sz="3200" i="1" dirty="0"/>
              <a:t> </a:t>
            </a:r>
            <a:r>
              <a:rPr lang="fr-FR" sz="3200" i="1" dirty="0" err="1"/>
              <a:t>dachi</a:t>
            </a:r>
            <a:r>
              <a:rPr lang="fr-FR" sz="3200" i="1" dirty="0"/>
              <a:t>, </a:t>
            </a:r>
            <a:r>
              <a:rPr lang="fr-FR" sz="3200" i="1" dirty="0" err="1"/>
              <a:t>Shuto</a:t>
            </a:r>
            <a:r>
              <a:rPr lang="fr-FR" sz="3200" i="1" dirty="0"/>
              <a:t> ...</a:t>
            </a:r>
            <a:r>
              <a:rPr lang="fr-FR" sz="3200" dirty="0"/>
              <a:t> </a:t>
            </a:r>
          </a:p>
          <a:p>
            <a:r>
              <a:rPr lang="fr-FR" sz="3200" dirty="0"/>
              <a:t>Position de combat : </a:t>
            </a:r>
            <a:r>
              <a:rPr lang="fr-FR" sz="3200" i="1" dirty="0" err="1"/>
              <a:t>Fudo</a:t>
            </a:r>
            <a:r>
              <a:rPr lang="fr-FR" sz="3200" i="1" dirty="0"/>
              <a:t> </a:t>
            </a:r>
            <a:r>
              <a:rPr lang="fr-FR" sz="3200" i="1" dirty="0" err="1"/>
              <a:t>dachi</a:t>
            </a:r>
            <a:r>
              <a:rPr lang="fr-FR" sz="3200" i="1" dirty="0"/>
              <a:t>, </a:t>
            </a:r>
            <a:r>
              <a:rPr lang="fr-FR" sz="3200" dirty="0"/>
              <a:t> </a:t>
            </a:r>
          </a:p>
          <a:p>
            <a:r>
              <a:rPr lang="fr-FR" sz="3200" dirty="0"/>
              <a:t>Positions debout : </a:t>
            </a:r>
            <a:r>
              <a:rPr lang="fr-FR" sz="3200" i="1" dirty="0" err="1"/>
              <a:t>Heiko</a:t>
            </a:r>
            <a:r>
              <a:rPr lang="fr-FR" sz="3200" i="1" dirty="0"/>
              <a:t> </a:t>
            </a:r>
            <a:r>
              <a:rPr lang="fr-FR" sz="3200" i="1" dirty="0" err="1"/>
              <a:t>dachi</a:t>
            </a:r>
            <a:r>
              <a:rPr lang="fr-FR" sz="3200" dirty="0"/>
              <a:t>, </a:t>
            </a:r>
            <a:r>
              <a:rPr lang="fr-FR" sz="3200" i="1" dirty="0" err="1"/>
              <a:t>Heisoku</a:t>
            </a:r>
            <a:r>
              <a:rPr lang="fr-FR" sz="3200" i="1" dirty="0"/>
              <a:t> </a:t>
            </a:r>
            <a:r>
              <a:rPr lang="fr-FR" sz="3200" i="1" dirty="0" err="1"/>
              <a:t>dachi</a:t>
            </a:r>
            <a:r>
              <a:rPr lang="fr-FR" sz="3200" dirty="0"/>
              <a:t>, </a:t>
            </a:r>
            <a:r>
              <a:rPr lang="fr-FR" sz="3200" i="1" dirty="0" err="1"/>
              <a:t>Musubi</a:t>
            </a:r>
            <a:r>
              <a:rPr lang="fr-FR" sz="3200" i="1" dirty="0"/>
              <a:t> </a:t>
            </a:r>
            <a:r>
              <a:rPr lang="fr-FR" sz="3200" i="1" dirty="0" err="1"/>
              <a:t>dachi</a:t>
            </a:r>
            <a:r>
              <a:rPr lang="fr-FR" sz="3200" dirty="0"/>
              <a:t>, </a:t>
            </a:r>
            <a:r>
              <a:rPr lang="fr-FR" sz="3200" i="1" dirty="0"/>
              <a:t>Hachi </a:t>
            </a:r>
            <a:r>
              <a:rPr lang="fr-FR" sz="3200" i="1" dirty="0" err="1"/>
              <a:t>ji</a:t>
            </a:r>
            <a:r>
              <a:rPr lang="fr-FR" sz="3200" i="1" dirty="0"/>
              <a:t> </a:t>
            </a:r>
            <a:r>
              <a:rPr lang="fr-FR" sz="3200" i="1" dirty="0" err="1"/>
              <a:t>dachi</a:t>
            </a:r>
            <a:r>
              <a:rPr lang="fr-FR" sz="3200" dirty="0"/>
              <a:t>. </a:t>
            </a:r>
          </a:p>
        </p:txBody>
      </p:sp>
    </p:spTree>
    <p:extLst>
      <p:ext uri="{BB962C8B-B14F-4D97-AF65-F5344CB8AC3E}">
        <p14:creationId xmlns:p14="http://schemas.microsoft.com/office/powerpoint/2010/main" val="3394696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Afficher l'image d'origine"/>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7992888" cy="5400599"/>
          </a:xfrm>
          <a:prstGeom prst="rect">
            <a:avLst/>
          </a:prstGeom>
          <a:noFill/>
          <a:ln>
            <a:noFill/>
          </a:ln>
        </p:spPr>
      </p:pic>
    </p:spTree>
    <p:extLst>
      <p:ext uri="{BB962C8B-B14F-4D97-AF65-F5344CB8AC3E}">
        <p14:creationId xmlns:p14="http://schemas.microsoft.com/office/powerpoint/2010/main" val="283516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115</Words>
  <Application>Microsoft Office PowerPoint</Application>
  <PresentationFormat>Affichage à l'écran (4:3)</PresentationFormat>
  <Paragraphs>69</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Présentation PowerPoint</vt:lpstr>
      <vt:lpstr>Le karaté est un art martial de combat à mains nues d'origine japonaise. A l'origine, c'est un art de guerre fait pour se défendre.  </vt:lpstr>
      <vt:lpstr>Histoire En 1409, Sho Hashi, le roi d'Okinawa interdit les armes par crainte de révoltes. Les Okinawaïens furent obligés de développer une méthode de défense pour se protéger des brigands. Cette technique devint le karaté. Cet art n'est cependant pas complètement nouveau car il s'inspire énormément d'arts martiaux chinois. Mais le karaté n'était pas un art codifié et bien défini, il le fut grâce à différents maîtres qui établirent clairement les techniques, les positions et les règles de cet art. Le karaté n'est en fait pas un art mais plusieurs, chacun imaginé par ces différents maîtres (comme par exemple Gichin Funakoshi pour le shotokan).  </vt:lpstr>
      <vt:lpstr>Présentation PowerPoint</vt:lpstr>
      <vt:lpstr>Équipement Dojo (lieu où l'on étudie la voie) garni de tatamis  Kimono (Karaté-gi) </vt:lpstr>
      <vt:lpstr>Cours Le salut Le salut se fait au début du cours pour en quelque sorte marquer le respect entre le fondateur du karaté, le professeur et les élèves. On le répète à la fin pour un retour au calme, penser à ce que l'on a appris et marquer une fois de plus le respect entre les personnes.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Didier DE. Ehret</dc:creator>
  <cp:lastModifiedBy>Didier DE. Ehret</cp:lastModifiedBy>
  <cp:revision>8</cp:revision>
  <dcterms:created xsi:type="dcterms:W3CDTF">2016-05-03T12:30:35Z</dcterms:created>
  <dcterms:modified xsi:type="dcterms:W3CDTF">2016-05-03T13:34:50Z</dcterms:modified>
</cp:coreProperties>
</file>